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78" r:id="rId2"/>
    <p:sldId id="301" r:id="rId3"/>
    <p:sldId id="431" r:id="rId4"/>
    <p:sldId id="434" r:id="rId5"/>
    <p:sldId id="424" r:id="rId6"/>
    <p:sldId id="433" r:id="rId7"/>
    <p:sldId id="300" r:id="rId8"/>
    <p:sldId id="299" r:id="rId9"/>
    <p:sldId id="438" r:id="rId10"/>
    <p:sldId id="317" r:id="rId11"/>
    <p:sldId id="439" r:id="rId12"/>
    <p:sldId id="298" r:id="rId13"/>
    <p:sldId id="437" r:id="rId14"/>
    <p:sldId id="440" r:id="rId15"/>
    <p:sldId id="441" r:id="rId16"/>
    <p:sldId id="442" r:id="rId17"/>
    <p:sldId id="315" r:id="rId18"/>
    <p:sldId id="319" r:id="rId19"/>
    <p:sldId id="443" r:id="rId20"/>
    <p:sldId id="444" r:id="rId21"/>
    <p:sldId id="429" r:id="rId22"/>
    <p:sldId id="273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Kasparenko" initials="SK" lastIdx="1" clrIdx="0">
    <p:extLst>
      <p:ext uri="{19B8F6BF-5375-455C-9EA6-DF929625EA0E}">
        <p15:presenceInfo xmlns:p15="http://schemas.microsoft.com/office/powerpoint/2012/main" userId="S::sandra.kasparenko@vm.gov.lv::5cbcab80-ff1d-4d49-bc06-43cd05482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C7B34"/>
    <a:srgbClr val="E2EAF6"/>
    <a:srgbClr val="F0F4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4045" autoAdjust="0"/>
  </p:normalViewPr>
  <p:slideViewPr>
    <p:cSldViewPr snapToGrid="0">
      <p:cViewPr varScale="1">
        <p:scale>
          <a:sx n="72" d="100"/>
          <a:sy n="72" d="100"/>
        </p:scale>
        <p:origin x="15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46423778676874E-2"/>
          <c:y val="0.10878070227351894"/>
          <c:w val="0.75487358415762085"/>
          <c:h val="0.818954151001395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2021.gada finansējums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9D-46E2-B89E-33D1AE983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Sheet2!$B$3:$B$9</c:f>
              <c:numCache>
                <c:formatCode>General</c:formatCode>
                <c:ptCount val="7"/>
                <c:pt idx="0">
                  <c:v>1392.4</c:v>
                </c:pt>
                <c:pt idx="1">
                  <c:v>1392.4</c:v>
                </c:pt>
                <c:pt idx="2">
                  <c:v>1392.4</c:v>
                </c:pt>
                <c:pt idx="3">
                  <c:v>1392.4</c:v>
                </c:pt>
                <c:pt idx="4">
                  <c:v>1392.4</c:v>
                </c:pt>
                <c:pt idx="5">
                  <c:v>1392.4</c:v>
                </c:pt>
                <c:pt idx="6">
                  <c:v>1392.4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D-46E2-B89E-33D1AE983A39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Pakalpojumiem, zālēm, tarifiem - 3.RV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9D-46E2-B89E-33D1AE983A3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9D-46E2-B89E-33D1AE983A3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9D-46E2-B89E-33D1AE983A3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9D-46E2-B89E-33D1AE983A3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9D-46E2-B89E-33D1AE983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Sheet2!$C$3:$C$9</c:f>
              <c:numCache>
                <c:formatCode>General</c:formatCode>
                <c:ptCount val="7"/>
                <c:pt idx="1">
                  <c:v>76.599999999999994</c:v>
                </c:pt>
                <c:pt idx="2">
                  <c:v>723.4</c:v>
                </c:pt>
                <c:pt idx="3">
                  <c:v>810.5</c:v>
                </c:pt>
                <c:pt idx="4">
                  <c:v>1276</c:v>
                </c:pt>
                <c:pt idx="5">
                  <c:v>1517</c:v>
                </c:pt>
                <c:pt idx="6">
                  <c:v>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9D-46E2-B89E-33D1AE983A39}"/>
            </c:ext>
          </c:extLst>
        </c:ser>
        <c:ser>
          <c:idx val="2"/>
          <c:order val="2"/>
          <c:tx>
            <c:strRef>
              <c:f>Sheet2!$D$2</c:f>
              <c:strCache>
                <c:ptCount val="1"/>
                <c:pt idx="0">
                  <c:v>Darba samaksai, rezidentūrai, māsu izglītībai- 4.RV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Sheet2!$D$3:$D$9</c:f>
              <c:numCache>
                <c:formatCode>General</c:formatCode>
                <c:ptCount val="7"/>
                <c:pt idx="1">
                  <c:v>40.6</c:v>
                </c:pt>
                <c:pt idx="2">
                  <c:v>158</c:v>
                </c:pt>
                <c:pt idx="3">
                  <c:v>232</c:v>
                </c:pt>
                <c:pt idx="4">
                  <c:v>303</c:v>
                </c:pt>
                <c:pt idx="5">
                  <c:v>304</c:v>
                </c:pt>
                <c:pt idx="6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9D-46E2-B89E-33D1AE983A39}"/>
            </c:ext>
          </c:extLst>
        </c:ser>
        <c:ser>
          <c:idx val="3"/>
          <c:order val="3"/>
          <c:tx>
            <c:strRef>
              <c:f>Sheet2!$E$2</c:f>
              <c:strCache>
                <c:ptCount val="1"/>
                <c:pt idx="0">
                  <c:v>Nozares kapacitātes stiprināšanai - 5.RV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Sheet2!$E$3:$E$9</c:f>
              <c:numCache>
                <c:formatCode>General</c:formatCode>
                <c:ptCount val="7"/>
                <c:pt idx="1">
                  <c:v>1.4</c:v>
                </c:pt>
                <c:pt idx="2">
                  <c:v>22.4</c:v>
                </c:pt>
                <c:pt idx="3">
                  <c:v>17.600000000000001</c:v>
                </c:pt>
                <c:pt idx="4">
                  <c:v>13.2</c:v>
                </c:pt>
                <c:pt idx="5">
                  <c:v>13.2</c:v>
                </c:pt>
                <c:pt idx="6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9D-46E2-B89E-33D1AE983A39}"/>
            </c:ext>
          </c:extLst>
        </c:ser>
        <c:ser>
          <c:idx val="4"/>
          <c:order val="4"/>
          <c:tx>
            <c:strRef>
              <c:f>Sheet2!$F$2</c:f>
              <c:strCache>
                <c:ptCount val="1"/>
                <c:pt idx="0">
                  <c:v>Veselības veicināšanai - 1.RV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Sheet2!$F$3:$F$9</c:f>
              <c:numCache>
                <c:formatCode>General</c:formatCode>
                <c:ptCount val="7"/>
                <c:pt idx="2">
                  <c:v>6</c:v>
                </c:pt>
                <c:pt idx="3">
                  <c:v>8.4</c:v>
                </c:pt>
                <c:pt idx="4">
                  <c:v>10.199999999999999</c:v>
                </c:pt>
                <c:pt idx="5">
                  <c:v>9.5</c:v>
                </c:pt>
                <c:pt idx="6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9D-46E2-B89E-33D1AE983A39}"/>
            </c:ext>
          </c:extLst>
        </c:ser>
        <c:ser>
          <c:idx val="5"/>
          <c:order val="5"/>
          <c:tx>
            <c:strRef>
              <c:f>Sheet2!$G$2</c:f>
              <c:strCache>
                <c:ptCount val="1"/>
                <c:pt idx="0">
                  <c:v>Infekciju izplatības mazināšana - 2.RV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Sheet2!$A$3:$A$9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Sheet2!$G$3:$G$9</c:f>
              <c:numCache>
                <c:formatCode>General</c:formatCode>
                <c:ptCount val="7"/>
                <c:pt idx="1">
                  <c:v>1.8</c:v>
                </c:pt>
                <c:pt idx="2">
                  <c:v>5.3</c:v>
                </c:pt>
                <c:pt idx="3">
                  <c:v>4.9000000000000004</c:v>
                </c:pt>
                <c:pt idx="4">
                  <c:v>4.8</c:v>
                </c:pt>
                <c:pt idx="5">
                  <c:v>4.7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9D-46E2-B89E-33D1AE983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899664"/>
        <c:axId val="922916336"/>
      </c:barChart>
      <c:catAx>
        <c:axId val="11708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22916336"/>
        <c:crosses val="autoZero"/>
        <c:auto val="1"/>
        <c:lblAlgn val="ctr"/>
        <c:lblOffset val="100"/>
        <c:noMultiLvlLbl val="0"/>
      </c:catAx>
      <c:valAx>
        <c:axId val="922916336"/>
        <c:scaling>
          <c:orientation val="minMax"/>
          <c:max val="3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0899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091902410382259"/>
          <c:y val="9.3226691258187305E-2"/>
          <c:w val="0.18284290109051854"/>
          <c:h val="0.89489773237804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71000">
          <a:schemeClr val="accent6">
            <a:lumMod val="5000"/>
            <a:lumOff val="95000"/>
          </a:schemeClr>
        </a:gs>
        <a:gs pos="100000">
          <a:schemeClr val="accent6">
            <a:lumMod val="45000"/>
            <a:lumOff val="55000"/>
          </a:schemeClr>
        </a:gs>
        <a:gs pos="100000">
          <a:schemeClr val="accent6">
            <a:lumMod val="45000"/>
            <a:lumOff val="55000"/>
          </a:schemeClr>
        </a:gs>
        <a:gs pos="100000">
          <a:schemeClr val="accent6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2013.gada finansējums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2B-45F9-BDE3-47949BBCA1D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B-45F9-BDE3-47949BBCA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697</c:v>
                </c:pt>
                <c:pt idx="1">
                  <c:v>697</c:v>
                </c:pt>
                <c:pt idx="2">
                  <c:v>697</c:v>
                </c:pt>
                <c:pt idx="3">
                  <c:v>697</c:v>
                </c:pt>
                <c:pt idx="4">
                  <c:v>697</c:v>
                </c:pt>
                <c:pt idx="5">
                  <c:v>697</c:v>
                </c:pt>
                <c:pt idx="6">
                  <c:v>697</c:v>
                </c:pt>
                <c:pt idx="7">
                  <c:v>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2B-45F9-BDE3-47949BBCA1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Pieaugums pret 2013.gadu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2B-45F9-BDE3-47949BBCA1D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2B-45F9-BDE3-47949BBCA1D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2B-45F9-BDE3-47949BBCA1D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2B-45F9-BDE3-47949BBCA1D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2B-45F9-BDE3-47949BBCA1D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2B-45F9-BDE3-47949BBCA1D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2B-45F9-BDE3-47949BBCA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1">
                  <c:v>31.7</c:v>
                </c:pt>
                <c:pt idx="2">
                  <c:v>60.6</c:v>
                </c:pt>
                <c:pt idx="3">
                  <c:v>105.7</c:v>
                </c:pt>
                <c:pt idx="4">
                  <c:v>137.6</c:v>
                </c:pt>
                <c:pt idx="5">
                  <c:v>332.4</c:v>
                </c:pt>
                <c:pt idx="6">
                  <c:v>473.6</c:v>
                </c:pt>
                <c:pt idx="7">
                  <c:v>582.9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2B-45F9-BDE3-47949BBCA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5085856"/>
        <c:axId val="1425084192"/>
      </c:barChart>
      <c:catAx>
        <c:axId val="14250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5084192"/>
        <c:crosses val="autoZero"/>
        <c:auto val="1"/>
        <c:lblAlgn val="ctr"/>
        <c:lblOffset val="100"/>
        <c:noMultiLvlLbl val="0"/>
      </c:catAx>
      <c:valAx>
        <c:axId val="14250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508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80000">
          <a:schemeClr val="accent6">
            <a:lumMod val="5000"/>
            <a:lumOff val="95000"/>
          </a:schemeClr>
        </a:gs>
        <a:gs pos="100000">
          <a:schemeClr val="accent6">
            <a:lumMod val="45000"/>
            <a:lumOff val="55000"/>
          </a:schemeClr>
        </a:gs>
        <a:gs pos="100000">
          <a:schemeClr val="accent6">
            <a:lumMod val="45000"/>
            <a:lumOff val="55000"/>
          </a:schemeClr>
        </a:gs>
        <a:gs pos="99000">
          <a:schemeClr val="accent6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0.10648</cdr:x>
      <cdr:y>0.52354</cdr:y>
    </cdr:from>
    <cdr:to>
      <cdr:x>0.18771</cdr:x>
      <cdr:y>0.59996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0A3419-BA5E-4609-91B0-CEAA6BD221D4}"/>
            </a:ext>
          </a:extLst>
        </cdr:cNvPr>
        <cdr:cNvSpPr txBox="1"/>
      </cdr:nvSpPr>
      <cdr:spPr>
        <a:xfrm xmlns:a="http://schemas.openxmlformats.org/drawingml/2006/main">
          <a:off x="905070" y="2556589"/>
          <a:ext cx="690465" cy="373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0.13721</cdr:x>
      <cdr:y>0.16623</cdr:y>
    </cdr:from>
    <cdr:to>
      <cdr:x>0.15368</cdr:x>
      <cdr:y>0.21973</cdr:y>
    </cdr:to>
    <cdr:sp macro="" textlink="">
      <cdr:nvSpPr>
        <cdr:cNvPr id="3" name="Arrow: Up 2">
          <a:extLst xmlns:a="http://schemas.openxmlformats.org/drawingml/2006/main">
            <a:ext uri="{FF2B5EF4-FFF2-40B4-BE49-F238E27FC236}">
              <a16:creationId xmlns:a16="http://schemas.microsoft.com/office/drawing/2014/main" id="{E9C8EE14-FA68-45F1-9DC2-5EF727E6A059}"/>
            </a:ext>
          </a:extLst>
        </cdr:cNvPr>
        <cdr:cNvSpPr/>
      </cdr:nvSpPr>
      <cdr:spPr>
        <a:xfrm xmlns:a="http://schemas.openxmlformats.org/drawingml/2006/main">
          <a:off x="1166327" y="811766"/>
          <a:ext cx="139959" cy="261257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0.15368</cdr:x>
      <cdr:y>0.15859</cdr:y>
    </cdr:from>
    <cdr:to>
      <cdr:x>0.41493</cdr:x>
      <cdr:y>0.27514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13591F6-61EE-4607-8D60-DAACA7691E34}"/>
            </a:ext>
          </a:extLst>
        </cdr:cNvPr>
        <cdr:cNvSpPr txBox="1"/>
      </cdr:nvSpPr>
      <cdr:spPr>
        <a:xfrm xmlns:a="http://schemas.openxmlformats.org/drawingml/2006/main">
          <a:off x="1306286" y="774441"/>
          <a:ext cx="2220686" cy="569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400" b="1" dirty="0"/>
            <a:t>Vid. pieaugums gadā 23.5%</a:t>
          </a:r>
        </a:p>
        <a:p xmlns:a="http://schemas.openxmlformats.org/drawingml/2006/main">
          <a:r>
            <a:rPr lang="lv-LV" sz="1400" b="1" dirty="0"/>
            <a:t>423 milj. EUR</a:t>
          </a:r>
        </a:p>
      </cdr:txBody>
    </cdr:sp>
  </cdr:relSizeAnchor>
  <cdr:relSizeAnchor xmlns:cdr="http://schemas.openxmlformats.org/drawingml/2006/chartDrawing">
    <cdr:from>
      <cdr:x>0.25796</cdr:x>
      <cdr:y>0.47004</cdr:y>
    </cdr:from>
    <cdr:to>
      <cdr:x>0.32492</cdr:x>
      <cdr:y>0.58086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9621203-3F80-467D-9175-679AE68FA829}"/>
            </a:ext>
          </a:extLst>
        </cdr:cNvPr>
        <cdr:cNvSpPr txBox="1"/>
      </cdr:nvSpPr>
      <cdr:spPr>
        <a:xfrm xmlns:a="http://schemas.openxmlformats.org/drawingml/2006/main">
          <a:off x="2192695" y="2295332"/>
          <a:ext cx="569167" cy="541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0A72F-E047-43AF-8C0F-5BB1BD084F28}" type="datetimeFigureOut">
              <a:rPr lang="lv-LV" smtClean="0"/>
              <a:t>20.10.2021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60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360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2784-7AF8-4EE9-92BA-9B10F8A5FB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237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2B5F3-4E77-4078-8134-6A80897B2303}" type="datetimeFigureOut">
              <a:rPr lang="lv-LV" smtClean="0"/>
              <a:t>20.10.2021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5927-342A-4F37-A2D6-117556481F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503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518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715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201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88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64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510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68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4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5927-342A-4F37-A2D6-117556481F08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309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852938"/>
            <a:ext cx="7772400" cy="1190712"/>
          </a:xfr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lv-LV" dirty="0"/>
              <a:t>Prezentācijas nosaukums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4521597"/>
            <a:ext cx="6858000" cy="544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 ieņemamais amats, kontaktinformācija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2667000" y="1"/>
            <a:ext cx="3777632" cy="2676697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2999" y="5661577"/>
            <a:ext cx="68580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0DFE678B-7154-49D8-A223-BB1337980546}" type="datetime1">
              <a:rPr lang="lv-LV" smtClean="0"/>
              <a:t>20.10.2021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bei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4521597"/>
            <a:ext cx="6858000" cy="544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 ieņemamais amats, kontaktinformācija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2667000" y="1"/>
            <a:ext cx="3777632" cy="2676697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2999" y="5661577"/>
            <a:ext cx="68580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04B38D7B-789A-4434-B8A3-C593BB21ABB0}" type="datetime1">
              <a:rPr lang="lv-LV" smtClean="0"/>
              <a:t>20.10.2021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9633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7A85-8549-47E0-A24B-569D5B74C77E}" type="datetime1">
              <a:rPr lang="lv-LV" smtClean="0"/>
              <a:t>20.10.2021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</a:p>
        </p:txBody>
      </p:sp>
    </p:spTree>
    <p:extLst>
      <p:ext uri="{BB962C8B-B14F-4D97-AF65-F5344CB8AC3E}">
        <p14:creationId xmlns:p14="http://schemas.microsoft.com/office/powerpoint/2010/main" val="5191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436258"/>
            <a:ext cx="6325200" cy="2852737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0" y="381600"/>
            <a:ext cx="6322728" cy="29873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A0CE-DA6E-42D9-A910-D8F0DDA7569C}" type="datetime1">
              <a:rPr lang="lv-LV" smtClean="0"/>
              <a:t>20.10.2021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87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6000" y="1296785"/>
            <a:ext cx="6322728" cy="4871837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Spiediet uz ikonas, lai pievienotu bildi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C9A-8568-4ABA-8B06-176A3909A7A5}" type="datetime1">
              <a:rPr lang="lv-LV" smtClean="0"/>
              <a:t>20.10.2021</a:t>
            </a:fld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577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5999" y="1825625"/>
            <a:ext cx="3096000" cy="4351338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 baseline="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2728" y="1825625"/>
            <a:ext cx="3096000" cy="4351338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C05-0314-4007-BCC4-98C5389243B2}" type="datetime1">
              <a:rPr lang="lv-LV" smtClean="0"/>
              <a:t>20.10.2021</a:t>
            </a:fld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650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60913"/>
            <a:ext cx="631441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0" y="1825200"/>
            <a:ext cx="309600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Nosaukums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0" y="2728388"/>
            <a:ext cx="3096000" cy="3540552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4414" y="1825200"/>
            <a:ext cx="3096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Nosaukums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04414" y="2728388"/>
            <a:ext cx="3096000" cy="3540551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6690-77BB-472E-BBCE-3FA2538E5B2A}" type="datetime1">
              <a:rPr lang="lv-LV" smtClean="0"/>
              <a:t>20.10.2021</a:t>
            </a:fld>
            <a:endParaRPr lang="lv-LV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8610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18E2-E273-40D5-9B5A-CDF3766E04B1}" type="datetime1">
              <a:rPr lang="lv-LV" smtClean="0"/>
              <a:t>20.10.2021</a:t>
            </a:fld>
            <a:endParaRPr lang="lv-LV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636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044B-DA3D-4E77-BAF4-5828E0B1F919}" type="datetime1">
              <a:rPr lang="lv-LV" smtClean="0"/>
              <a:t>20.10.2021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2827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81599"/>
            <a:ext cx="3096000" cy="1272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2728" y="381599"/>
            <a:ext cx="3096000" cy="5796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0" y="1825200"/>
            <a:ext cx="3096000" cy="43524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68F4-98D5-44AB-B355-16545D4B558B}" type="datetime1">
              <a:rPr lang="lv-LV" smtClean="0"/>
              <a:t>20.10.2021</a:t>
            </a:fld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6944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381600"/>
            <a:ext cx="6325200" cy="95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842250"/>
            <a:ext cx="632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734" y="6348217"/>
            <a:ext cx="3682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117" y="6348217"/>
            <a:ext cx="780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2286000" y="6348217"/>
            <a:ext cx="1581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ED5CE9E-BAF4-4B56-9C8F-B395C96554E1}" type="datetime1">
              <a:rPr lang="lv-LV" smtClean="0"/>
              <a:t>20.10.2021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68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0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D3BD-30EA-481F-805A-6B75AA37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852938"/>
            <a:ext cx="7772400" cy="2054622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BE5000"/>
                </a:solidFill>
                <a:cs typeface="Times New Roman" panose="02020603050405020304" pitchFamily="18" charset="0"/>
              </a:rPr>
              <a:t>Sabiedrības veselības pamatnostādnes </a:t>
            </a:r>
            <a:br>
              <a:rPr lang="lv-LV" sz="3200" b="1" dirty="0">
                <a:solidFill>
                  <a:srgbClr val="BE5000"/>
                </a:solidFill>
                <a:cs typeface="Times New Roman" panose="02020603050405020304" pitchFamily="18" charset="0"/>
              </a:rPr>
            </a:br>
            <a:r>
              <a:rPr lang="lv-LV" sz="3200" b="1" dirty="0">
                <a:solidFill>
                  <a:srgbClr val="BE5000"/>
                </a:solidFill>
                <a:cs typeface="Times New Roman" panose="02020603050405020304" pitchFamily="18" charset="0"/>
              </a:rPr>
              <a:t>2021.-2027. gadam</a:t>
            </a:r>
            <a:endParaRPr lang="lv-LV" dirty="0"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DE771B2-FF30-4BE6-B042-C8C019006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7696200" cy="2057400"/>
          </a:xfrm>
        </p:spPr>
        <p:txBody>
          <a:bodyPr>
            <a:noAutofit/>
          </a:bodyPr>
          <a:lstStyle/>
          <a:p>
            <a:pPr algn="r"/>
            <a:endParaRPr lang="lv-LV" sz="16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endParaRPr lang="lv-LV" sz="16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endParaRPr lang="en-US" sz="16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1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A7DA43-2659-4440-AFC8-C6E68542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870" y="1243321"/>
            <a:ext cx="6440626" cy="5367204"/>
          </a:xfrm>
        </p:spPr>
        <p:txBody>
          <a:bodyPr>
            <a:noAutofit/>
          </a:bodyPr>
          <a:lstStyle/>
          <a:p>
            <a:pPr marL="13320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Iedzīvotāji vairāk nodarbojas ar fiziskām aktivitātēm un viņu uztura paradumi kļuvuši veselīgāki</a:t>
            </a:r>
          </a:p>
          <a:p>
            <a:pPr marL="13320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Uzlabojusies iedzīvotāju </a:t>
            </a:r>
            <a:r>
              <a:rPr lang="lv-LV" sz="1800" dirty="0" err="1">
                <a:solidFill>
                  <a:srgbClr val="000000"/>
                </a:solidFill>
              </a:rPr>
              <a:t>psihoemocionālā</a:t>
            </a:r>
            <a:r>
              <a:rPr lang="lv-LV" sz="1800" dirty="0">
                <a:solidFill>
                  <a:srgbClr val="000000"/>
                </a:solidFill>
              </a:rPr>
              <a:t> veselība</a:t>
            </a:r>
          </a:p>
          <a:p>
            <a:pPr marL="13320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Samazinājusies atkarību izraisošo vielu lietošana un procesu atkarības iedzīvotāju vidū</a:t>
            </a:r>
          </a:p>
          <a:p>
            <a:pPr marL="13320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Samazinājies bērnu un pieaugušo traumatisms, uzlabota bērnu un pieaugušo drošība uz ūdens un ūdens tuvumā, palielinājusies drošības līdzekļu lietošana satiksmē</a:t>
            </a:r>
          </a:p>
          <a:p>
            <a:pPr marL="13320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Uzlabojusies iedzīvotāju zobu veselība </a:t>
            </a:r>
          </a:p>
          <a:p>
            <a:pPr marL="13320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Iedzīvotāji ir labāk izglītoti par seksuālo un reproduktīvo veselību</a:t>
            </a:r>
          </a:p>
          <a:p>
            <a:pPr marL="13320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Iesaistītas pašvaldības, izglītības iestādes un darba devēji un stiprināta to loma slimību profilaksē un  veselības veicināšanā</a:t>
            </a:r>
          </a:p>
          <a:p>
            <a:pPr marL="133200" indent="0" algn="just">
              <a:lnSpc>
                <a:spcPct val="100000"/>
              </a:lnSpc>
              <a:buNone/>
            </a:pPr>
            <a:endParaRPr lang="lv-LV" sz="1800" dirty="0">
              <a:solidFill>
                <a:srgbClr val="000000"/>
              </a:solidFill>
            </a:endParaRPr>
          </a:p>
          <a:p>
            <a:pPr marL="133200" indent="0" algn="just">
              <a:lnSpc>
                <a:spcPct val="100000"/>
              </a:lnSpc>
              <a:buNone/>
            </a:pPr>
            <a:endParaRPr lang="lv-LV" sz="1800" dirty="0">
              <a:solidFill>
                <a:srgbClr val="000000"/>
              </a:solidFill>
            </a:endParaRPr>
          </a:p>
          <a:p>
            <a:pPr marL="133200" indent="0" algn="just">
              <a:lnSpc>
                <a:spcPct val="100000"/>
              </a:lnSpc>
              <a:buNone/>
            </a:pPr>
            <a:endParaRPr lang="lv-LV" sz="1800" dirty="0">
              <a:solidFill>
                <a:srgbClr val="000000"/>
              </a:solidFill>
            </a:endParaRPr>
          </a:p>
          <a:p>
            <a:pPr marL="133200" indent="0" algn="just">
              <a:lnSpc>
                <a:spcPct val="100000"/>
              </a:lnSpc>
              <a:buNone/>
            </a:pPr>
            <a:endParaRPr lang="lv-LV" sz="1800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1C59C-BF0D-4284-90D6-5B887934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666" y="389830"/>
            <a:ext cx="6325200" cy="954000"/>
          </a:xfrm>
        </p:spPr>
        <p:txBody>
          <a:bodyPr>
            <a:normAutofit/>
          </a:bodyPr>
          <a:lstStyle/>
          <a:p>
            <a:pPr algn="l" rtl="0" fontAlgn="base"/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Politikas rezultāti</a:t>
            </a:r>
            <a:endParaRPr lang="lv-LV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443D2-AF45-48BA-B669-DE0274F3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10</a:t>
            </a:fld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EF5AA-994B-4314-AB12-D5EE81F8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5" y="2430439"/>
            <a:ext cx="1995675" cy="19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2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A1EFDB-605F-4406-BD21-CF970E73A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74465"/>
              </p:ext>
            </p:extLst>
          </p:nvPr>
        </p:nvGraphicFramePr>
        <p:xfrm>
          <a:off x="612559" y="1481593"/>
          <a:ext cx="7930892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078">
                  <a:extLst>
                    <a:ext uri="{9D8B030D-6E8A-4147-A177-3AD203B41FA5}">
                      <a16:colId xmlns:a16="http://schemas.microsoft.com/office/drawing/2014/main" val="1357793250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2296186257"/>
                    </a:ext>
                  </a:extLst>
                </a:gridCol>
                <a:gridCol w="1118586">
                  <a:extLst>
                    <a:ext uri="{9D8B030D-6E8A-4147-A177-3AD203B41FA5}">
                      <a16:colId xmlns:a16="http://schemas.microsoft.com/office/drawing/2014/main" val="3765659144"/>
                    </a:ext>
                  </a:extLst>
                </a:gridCol>
                <a:gridCol w="1287263">
                  <a:extLst>
                    <a:ext uri="{9D8B030D-6E8A-4147-A177-3AD203B41FA5}">
                      <a16:colId xmlns:a16="http://schemas.microsoft.com/office/drawing/2014/main" val="3241931007"/>
                    </a:ext>
                  </a:extLst>
                </a:gridCol>
                <a:gridCol w="1485703">
                  <a:extLst>
                    <a:ext uri="{9D8B030D-6E8A-4147-A177-3AD203B41FA5}">
                      <a16:colId xmlns:a16="http://schemas.microsoft.com/office/drawing/2014/main" val="689140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Valsts budžets</a:t>
                      </a:r>
                    </a:p>
                    <a:p>
                      <a:r>
                        <a:rPr lang="lv-LV" sz="1400" dirty="0"/>
                        <a:t>2023.-2027.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ANM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PP 2022 pieteikts/atbalstīts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8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Veselības veicināšanas pasākumi, </a:t>
                      </a:r>
                      <a:r>
                        <a:rPr lang="lv-LV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veselībpratība</a:t>
                      </a: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iedzīvotāju izglītošana par vakcināciju, infekcijas slimībām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b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 4.1.2. </a:t>
                      </a:r>
                    </a:p>
                    <a:p>
                      <a:pPr algn="ctr" fontAlgn="b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Kopā 31 milj. EUR (VM)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758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Pētījumi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milj. EUR (kopā VM pētījumiem)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3492128"/>
                  </a:ext>
                </a:extLst>
              </a:tr>
              <a:tr h="421459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Vakcinācijas aptveres palielināšana, vakcinācijas kalendāra pilnveidošana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 milj.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 milj./ 1.8 milj.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544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Kaitējuma mazināšanas programmu pilnveide -infekciju slimību diagnostikas uzlabošana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 milj.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009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Mazināt </a:t>
                      </a:r>
                      <a:r>
                        <a:rPr lang="lv-LV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antimikrobiālās</a:t>
                      </a: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rezistences izplatības riskus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milj.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2556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Palielināt PVD, BIOR, LDC kapacitāti, lai  uzlabotu  </a:t>
                      </a:r>
                      <a:r>
                        <a:rPr lang="lv-LV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zoonožu</a:t>
                      </a:r>
                      <a:r>
                        <a:rPr lang="lv-LV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lv-LV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zoonožu</a:t>
                      </a:r>
                      <a:r>
                        <a:rPr lang="lv-LV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ierosinātāju diagnostiku un uzraudzību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milj. (ZM)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823227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C0DC846-AED1-49BE-AF8D-C5BBD6FD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2.RV Infekciju izplatības mazināšana</a:t>
            </a:r>
            <a:b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</a:b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BE5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Pasākumi, kuriem nepieciešams papildus finansējums, milj. EUR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E905-7618-4065-8B84-3C6EFC04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0217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ECC78-2DD1-4653-9002-47CE9D532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7" y="1157681"/>
            <a:ext cx="6148641" cy="544445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133200" lvl="0" indent="0" algn="just">
              <a:lnSpc>
                <a:spcPct val="100000"/>
              </a:lnSpc>
              <a:buNone/>
            </a:pPr>
            <a:endParaRPr lang="lv-LV" sz="18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1800" i="0" dirty="0">
                <a:solidFill>
                  <a:srgbClr val="000000"/>
                </a:solidFill>
                <a:effectLst/>
              </a:rPr>
              <a:t>Palielināta vakcinācijas aptvere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1800" i="0" dirty="0">
                <a:solidFill>
                  <a:srgbClr val="000000"/>
                </a:solidFill>
                <a:effectLst/>
              </a:rPr>
              <a:t>Samazinājusies saslimstība ar infekcijas slimībām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1800" i="0" dirty="0">
                <a:solidFill>
                  <a:srgbClr val="000000"/>
                </a:solidFill>
                <a:effectLst/>
              </a:rPr>
              <a:t>Ierobežota </a:t>
            </a:r>
            <a:r>
              <a:rPr lang="lv-LV" sz="1800" i="0" dirty="0" err="1">
                <a:solidFill>
                  <a:srgbClr val="000000"/>
                </a:solidFill>
                <a:effectLst/>
              </a:rPr>
              <a:t>antimikrobiālās</a:t>
            </a:r>
            <a:r>
              <a:rPr lang="lv-LV" sz="1800" i="0" dirty="0">
                <a:solidFill>
                  <a:srgbClr val="000000"/>
                </a:solidFill>
                <a:effectLst/>
              </a:rPr>
              <a:t> rezistences attīstība un izplatība </a:t>
            </a:r>
          </a:p>
          <a:p>
            <a:pPr marL="13320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CAD900-D95A-4A51-BF85-5FCD9A44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026" y="381600"/>
            <a:ext cx="7029974" cy="954000"/>
          </a:xfrm>
        </p:spPr>
        <p:txBody>
          <a:bodyPr/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Politikas rezultāti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8684-522A-4B4D-ABC3-E2BB02AF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12</a:t>
            </a:fld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01D77-013C-42BC-B752-9D314FF21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9" y="1595044"/>
            <a:ext cx="2219417" cy="26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61B8A-63CC-423C-A214-6862AFF9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13</a:t>
            </a:fld>
            <a:endParaRPr lang="lv-LV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505DFF-DB8E-494A-ADDB-BCBB2D93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Kvalitatīva un pieejama veselības aprūpe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45B8FB2-3805-46D8-9993-F0FC02692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33" y="1396999"/>
            <a:ext cx="8923867" cy="53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A1EFDB-605F-4406-BD21-CF970E73A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055857"/>
              </p:ext>
            </p:extLst>
          </p:nvPr>
        </p:nvGraphicFramePr>
        <p:xfrm>
          <a:off x="404386" y="1631437"/>
          <a:ext cx="8335228" cy="471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078">
                  <a:extLst>
                    <a:ext uri="{9D8B030D-6E8A-4147-A177-3AD203B41FA5}">
                      <a16:colId xmlns:a16="http://schemas.microsoft.com/office/drawing/2014/main" val="1357793250"/>
                    </a:ext>
                  </a:extLst>
                </a:gridCol>
                <a:gridCol w="1736890">
                  <a:extLst>
                    <a:ext uri="{9D8B030D-6E8A-4147-A177-3AD203B41FA5}">
                      <a16:colId xmlns:a16="http://schemas.microsoft.com/office/drawing/2014/main" val="2296186257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3765659144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3241931007"/>
                    </a:ext>
                  </a:extLst>
                </a:gridCol>
                <a:gridCol w="1653476">
                  <a:extLst>
                    <a:ext uri="{9D8B030D-6E8A-4147-A177-3AD203B41FA5}">
                      <a16:colId xmlns:a16="http://schemas.microsoft.com/office/drawing/2014/main" val="689140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Valsts budžets</a:t>
                      </a:r>
                    </a:p>
                    <a:p>
                      <a:r>
                        <a:rPr lang="lv-LV" sz="1400" dirty="0"/>
                        <a:t>2023.-2027.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ANM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PP 2022 pieteikts/atbalstīts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8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Ambulatoro pakalpojumu pieejamības uzlabošana, tarifi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2 239 milj. </a:t>
                      </a:r>
                    </a:p>
                    <a:p>
                      <a:pPr algn="ctr" rtl="0" fontAlgn="t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 milj. (LM)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186.7/55.4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7583160"/>
                  </a:ext>
                </a:extLst>
              </a:tr>
              <a:tr h="421459"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Stacionāro pakalpojumu pieejamības uzlabošana, tarifi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2 452 milj.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544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Kompensējamo zāļu un med. ierīču pakalpojumu pieejamības uzlabošana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1 332 milj.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009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Zobārstniecības pakalpojumu pieejamības uzlabošana, tarifi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milj.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806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Tehnisko palīglīdzekļu pieejamības uzlabošana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 milj. (LM)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8232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Transplantējamo orgānu pieejamības uzlabošanai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 milj.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6507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Sabiedrības izglītošana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 4.1.2. </a:t>
                      </a:r>
                    </a:p>
                    <a:p>
                      <a:pPr algn="ctr" fontAlgn="b"/>
                      <a:r>
                        <a:rPr lang="lv-LV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Kopā 31 milj. EUR (VM)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705176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C0DC846-AED1-49BE-AF8D-C5BBD6FD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3. RV Uz cilvēku centrēta un integrēta veselības aprūpe</a:t>
            </a:r>
            <a:b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</a:br>
            <a:r>
              <a:rPr lang="lv-LV" sz="1800" dirty="0">
                <a:solidFill>
                  <a:srgbClr val="BE5000"/>
                </a:solidFill>
                <a:cs typeface="Times New Roman" panose="02020603050405020304" pitchFamily="18" charset="0"/>
              </a:rPr>
              <a:t>Pasākumi, kuriem nepieciešams papildus finansējums, milj. EUR</a:t>
            </a:r>
            <a:endParaRPr lang="lv-LV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E905-7618-4065-8B84-3C6EFC04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209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A1EFDB-605F-4406-BD21-CF970E73A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172217"/>
              </p:ext>
            </p:extLst>
          </p:nvPr>
        </p:nvGraphicFramePr>
        <p:xfrm>
          <a:off x="1181689" y="1732459"/>
          <a:ext cx="7467789" cy="246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004">
                  <a:extLst>
                    <a:ext uri="{9D8B030D-6E8A-4147-A177-3AD203B41FA5}">
                      <a16:colId xmlns:a16="http://schemas.microsoft.com/office/drawing/2014/main" val="1357793250"/>
                    </a:ext>
                  </a:extLst>
                </a:gridCol>
                <a:gridCol w="1165381">
                  <a:extLst>
                    <a:ext uri="{9D8B030D-6E8A-4147-A177-3AD203B41FA5}">
                      <a16:colId xmlns:a16="http://schemas.microsoft.com/office/drawing/2014/main" val="2296186257"/>
                    </a:ext>
                  </a:extLst>
                </a:gridCol>
                <a:gridCol w="1082010">
                  <a:extLst>
                    <a:ext uri="{9D8B030D-6E8A-4147-A177-3AD203B41FA5}">
                      <a16:colId xmlns:a16="http://schemas.microsoft.com/office/drawing/2014/main" val="3765659144"/>
                    </a:ext>
                  </a:extLst>
                </a:gridCol>
                <a:gridCol w="905682">
                  <a:extLst>
                    <a:ext uri="{9D8B030D-6E8A-4147-A177-3AD203B41FA5}">
                      <a16:colId xmlns:a16="http://schemas.microsoft.com/office/drawing/2014/main" val="3241931007"/>
                    </a:ext>
                  </a:extLst>
                </a:gridCol>
                <a:gridCol w="1950712">
                  <a:extLst>
                    <a:ext uri="{9D8B030D-6E8A-4147-A177-3AD203B41FA5}">
                      <a16:colId xmlns:a16="http://schemas.microsoft.com/office/drawing/2014/main" val="2063137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Valsts budžets</a:t>
                      </a:r>
                    </a:p>
                    <a:p>
                      <a:r>
                        <a:rPr lang="lv-LV" sz="1400" dirty="0"/>
                        <a:t>2023.-2027.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ANM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Pieteikts/atbalstīts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8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Darba samaksa ārstniecības personām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89.3/43.9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7583160"/>
                  </a:ext>
                </a:extLst>
              </a:tr>
              <a:tr h="421459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Ārstniecības personu izglītība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 VM</a:t>
                      </a:r>
                    </a:p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4.1.3.</a:t>
                      </a:r>
                      <a:b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 IZM</a:t>
                      </a:r>
                    </a:p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4.2.1.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 VM</a:t>
                      </a:r>
                      <a:b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IZM</a:t>
                      </a: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5544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Ārstniecības personu piesaiste reģioniem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 VM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4.1.3.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9009485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C0DC846-AED1-49BE-AF8D-C5BBD6FD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4. RV Cilvēkresursu nodrošinājums un prasmju pilnveide</a:t>
            </a:r>
            <a:b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</a:br>
            <a:r>
              <a:rPr lang="lv-LV" sz="1800" dirty="0">
                <a:solidFill>
                  <a:srgbClr val="BE5000"/>
                </a:solidFill>
                <a:cs typeface="Times New Roman" panose="02020603050405020304" pitchFamily="18" charset="0"/>
              </a:rPr>
              <a:t>Papildus nepieciešamais finansējums, milj. EUR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E905-7618-4065-8B84-3C6EFC04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094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A1EFDB-605F-4406-BD21-CF970E73A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634568"/>
              </p:ext>
            </p:extLst>
          </p:nvPr>
        </p:nvGraphicFramePr>
        <p:xfrm>
          <a:off x="696369" y="1922977"/>
          <a:ext cx="8055745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213">
                  <a:extLst>
                    <a:ext uri="{9D8B030D-6E8A-4147-A177-3AD203B41FA5}">
                      <a16:colId xmlns:a16="http://schemas.microsoft.com/office/drawing/2014/main" val="1357793250"/>
                    </a:ext>
                  </a:extLst>
                </a:gridCol>
                <a:gridCol w="1158017">
                  <a:extLst>
                    <a:ext uri="{9D8B030D-6E8A-4147-A177-3AD203B41FA5}">
                      <a16:colId xmlns:a16="http://schemas.microsoft.com/office/drawing/2014/main" val="2296186257"/>
                    </a:ext>
                  </a:extLst>
                </a:gridCol>
                <a:gridCol w="836246">
                  <a:extLst>
                    <a:ext uri="{9D8B030D-6E8A-4147-A177-3AD203B41FA5}">
                      <a16:colId xmlns:a16="http://schemas.microsoft.com/office/drawing/2014/main" val="3765659144"/>
                    </a:ext>
                  </a:extLst>
                </a:gridCol>
                <a:gridCol w="780496">
                  <a:extLst>
                    <a:ext uri="{9D8B030D-6E8A-4147-A177-3AD203B41FA5}">
                      <a16:colId xmlns:a16="http://schemas.microsoft.com/office/drawing/2014/main" val="3241931007"/>
                    </a:ext>
                  </a:extLst>
                </a:gridCol>
                <a:gridCol w="1062170">
                  <a:extLst>
                    <a:ext uri="{9D8B030D-6E8A-4147-A177-3AD203B41FA5}">
                      <a16:colId xmlns:a16="http://schemas.microsoft.com/office/drawing/2014/main" val="689140257"/>
                    </a:ext>
                  </a:extLst>
                </a:gridCol>
                <a:gridCol w="1864603">
                  <a:extLst>
                    <a:ext uri="{9D8B030D-6E8A-4147-A177-3AD203B41FA5}">
                      <a16:colId xmlns:a16="http://schemas.microsoft.com/office/drawing/2014/main" val="4042447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Valsts budžets</a:t>
                      </a:r>
                    </a:p>
                    <a:p>
                      <a:r>
                        <a:rPr lang="lv-LV" sz="1400" dirty="0"/>
                        <a:t>2023.-2027.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ANM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ERAF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Pieteikts/atbalstīts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8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Veselības aprūpes kvalitāte un pacientu drošība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4.1.3. </a:t>
                      </a:r>
                    </a:p>
                    <a:p>
                      <a:pPr algn="ctr" fontAlgn="b"/>
                      <a:b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758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Ārstniecības iestāžu infrastruktūra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b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4.1.1.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4.2/26.7**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716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Pētījumi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b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(ZM)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133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Inovāciju fonds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232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Nozares digitalizācija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6844358"/>
                  </a:ext>
                </a:extLst>
              </a:tr>
              <a:tr h="421459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 resora kapacitātes stiprināšana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1.4/1.4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544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Materiālās rezerves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009485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C0DC846-AED1-49BE-AF8D-C5BBD6FD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5. RV Veselības aprūpes ilgtspēja, pārvaldības stiprināšana, efektīva veselības aprūpes resursu izlietošana </a:t>
            </a:r>
            <a:b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</a:br>
            <a:b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</a:br>
            <a:r>
              <a:rPr lang="lv-LV" sz="1800" dirty="0">
                <a:solidFill>
                  <a:srgbClr val="BE5000"/>
                </a:solidFill>
                <a:cs typeface="Times New Roman" panose="02020603050405020304" pitchFamily="18" charset="0"/>
              </a:rPr>
              <a:t>Papildus nepieciešamais finansējums, milj. EUR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E905-7618-4065-8B84-3C6EFC04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906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ECC78-2DD1-4653-9002-47CE9D532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027" y="1157681"/>
            <a:ext cx="6786692" cy="544445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1800" b="1" i="0" dirty="0">
                <a:solidFill>
                  <a:srgbClr val="000000"/>
                </a:solidFill>
                <a:effectLst/>
              </a:rPr>
              <a:t>Uzlabota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veselības aprūpe onkoloģijas, psihiskās veselības, reto slimību, sirds un asinsvadu slimību, paliatīvās aprūpes jomā</a:t>
            </a: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mātes un bērna veselības aprūpe</a:t>
            </a: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1800" dirty="0">
                <a:solidFill>
                  <a:srgbClr val="000000"/>
                </a:solidFill>
              </a:rPr>
              <a:t>S</a:t>
            </a:r>
            <a:r>
              <a:rPr lang="lv-LV" sz="1800" i="0" dirty="0">
                <a:solidFill>
                  <a:srgbClr val="000000"/>
                </a:solidFill>
                <a:effectLst/>
              </a:rPr>
              <a:t>amazināti pacientu tiešie maksājumi par veselības aprūpi un uzlabota veselības aprūpes pakalpojumu pieejamība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1800" i="0" dirty="0">
                <a:solidFill>
                  <a:srgbClr val="000000"/>
                </a:solidFill>
                <a:effectLst/>
              </a:rPr>
              <a:t>Uzlabota veselības aprūpes kvalitāte</a:t>
            </a:r>
            <a:endParaRPr lang="lv-LV" sz="1800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CAD900-D95A-4A51-BF85-5FCD9A44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026" y="381600"/>
            <a:ext cx="7029974" cy="95400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Politikas rezultāti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8684-522A-4B4D-ABC3-E2BB02AF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17</a:t>
            </a:fld>
            <a:endParaRPr lang="lv-LV" dirty="0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4AC5B8D4-1FE0-4C15-95EB-C127340FD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1" y="1869795"/>
            <a:ext cx="2045258" cy="20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5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ECC78-2DD1-4653-9002-47CE9D532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027" y="1157681"/>
            <a:ext cx="6786692" cy="544445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lv-LV" sz="18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i="0" dirty="0">
                <a:solidFill>
                  <a:srgbClr val="000000"/>
                </a:solidFill>
                <a:effectLst/>
              </a:rPr>
              <a:t>Pieaug nodarbināto ārstniecības personu īpatsvars valsts apmaksāto veselības aprūpes pakalpojumu sniegšanai,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v-LV" i="0" dirty="0">
                <a:solidFill>
                  <a:srgbClr val="000000"/>
                </a:solidFill>
                <a:effectLst/>
              </a:rPr>
              <a:t>notiek līdzsvarota ārstniecības personu paaudžu nomaiņa,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v-LV" i="0" dirty="0">
                <a:solidFill>
                  <a:srgbClr val="000000"/>
                </a:solidFill>
                <a:effectLst/>
              </a:rPr>
              <a:t>ārstniecības personām ir iespēja īstenot savu profesionālo izaugsmi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18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lv-LV" sz="1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CAD900-D95A-4A51-BF85-5FCD9A44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026" y="381600"/>
            <a:ext cx="7029974" cy="95400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Politikas rezultāti 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8684-522A-4B4D-ABC3-E2BB02AF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18</a:t>
            </a:fld>
            <a:endParaRPr lang="lv-LV" dirty="0"/>
          </a:p>
        </p:txBody>
      </p:sp>
      <p:pic>
        <p:nvPicPr>
          <p:cNvPr id="4" name="Picture 3" descr="A group of people in uniform&#10;&#10;Description automatically generated with low confidence">
            <a:extLst>
              <a:ext uri="{FF2B5EF4-FFF2-40B4-BE49-F238E27FC236}">
                <a16:creationId xmlns:a16="http://schemas.microsoft.com/office/drawing/2014/main" id="{C2C3652C-C0CE-41AE-B5CA-828D3BE43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9" y="2538568"/>
            <a:ext cx="2131435" cy="11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1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CAD900-D95A-4A51-BF85-5FCD9A44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026" y="381600"/>
            <a:ext cx="7029974" cy="95400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CC3300"/>
                </a:solidFill>
              </a:rPr>
              <a:t>Plānotais papildus nepieciešamais VB finansējums 2021.-2027.gadā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8684-522A-4B4D-ABC3-E2BB02AF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19</a:t>
            </a:fld>
            <a:endParaRPr lang="lv-LV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379DEB8-6AB4-4549-B33A-754DC9FE8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304074"/>
              </p:ext>
            </p:extLst>
          </p:nvPr>
        </p:nvGraphicFramePr>
        <p:xfrm>
          <a:off x="391885" y="1464905"/>
          <a:ext cx="8500187" cy="488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65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620A9-7898-4833-89C8-5E45B9D6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83" y="1166069"/>
            <a:ext cx="6845418" cy="54780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lv-LV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lv-LV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Uzlabot Latvijas iedzīvotāju veselību, pagarinot labā veselībā nodzīvoto mūžu, novēršot priekšlaicīgu mirstību un mazinot nevienlīdzību veselības jomā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lv-LV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B20D6B-8239-4643-BDBB-C3E14ED4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215" y="572396"/>
            <a:ext cx="6845417" cy="524411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Pamatnostādņu </a:t>
            </a:r>
            <a:r>
              <a:rPr lang="lv-LV" b="1" dirty="0">
                <a:solidFill>
                  <a:srgbClr val="BE5000"/>
                </a:solidFill>
                <a:cs typeface="Times New Roman" panose="02020603050405020304" pitchFamily="18" charset="0"/>
              </a:rPr>
              <a:t>mērķis</a:t>
            </a:r>
            <a:endParaRPr lang="lv-LV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F52BE-9D13-43FE-83AE-F44F91E3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3151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CAD900-D95A-4A51-BF85-5FCD9A44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026" y="381600"/>
            <a:ext cx="7029974" cy="95400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CC3300"/>
                </a:solidFill>
              </a:rPr>
              <a:t>Valsts budžets veselības aprūpei </a:t>
            </a:r>
            <a:br>
              <a:rPr lang="lv-LV" dirty="0">
                <a:solidFill>
                  <a:srgbClr val="CC3300"/>
                </a:solidFill>
              </a:rPr>
            </a:br>
            <a:r>
              <a:rPr lang="lv-LV" dirty="0">
                <a:solidFill>
                  <a:srgbClr val="CC3300"/>
                </a:solidFill>
              </a:rPr>
              <a:t>2013.-2020.gadā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8684-522A-4B4D-ABC3-E2BB02AF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20</a:t>
            </a:fld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2D274FB-E81A-4D25-BE94-46EADE402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759363"/>
              </p:ext>
            </p:extLst>
          </p:nvPr>
        </p:nvGraphicFramePr>
        <p:xfrm>
          <a:off x="391885" y="1436914"/>
          <a:ext cx="8434873" cy="475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rrow: Up 7">
            <a:extLst>
              <a:ext uri="{FF2B5EF4-FFF2-40B4-BE49-F238E27FC236}">
                <a16:creationId xmlns:a16="http://schemas.microsoft.com/office/drawing/2014/main" id="{B33F73F3-4C9D-4092-ADD5-99F0712DD0A2}"/>
              </a:ext>
            </a:extLst>
          </p:cNvPr>
          <p:cNvSpPr/>
          <p:nvPr/>
        </p:nvSpPr>
        <p:spPr>
          <a:xfrm>
            <a:off x="1418253" y="2052735"/>
            <a:ext cx="139959" cy="307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02A7A-D1F0-47F5-8765-943B4E74618E}"/>
              </a:ext>
            </a:extLst>
          </p:cNvPr>
          <p:cNvSpPr txBox="1"/>
          <p:nvPr/>
        </p:nvSpPr>
        <p:spPr>
          <a:xfrm>
            <a:off x="1763486" y="20527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Vid. pieaugums gadā 12%</a:t>
            </a:r>
          </a:p>
        </p:txBody>
      </p:sp>
    </p:spTree>
    <p:extLst>
      <p:ext uri="{BB962C8B-B14F-4D97-AF65-F5344CB8AC3E}">
        <p14:creationId xmlns:p14="http://schemas.microsoft.com/office/powerpoint/2010/main" val="8184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CAD900-D95A-4A51-BF85-5FCD9A44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81600"/>
            <a:ext cx="6325200" cy="954000"/>
          </a:xfrm>
        </p:spPr>
        <p:txBody>
          <a:bodyPr anchor="t">
            <a:normAutofit/>
          </a:bodyPr>
          <a:lstStyle/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Pamatnostādnēs plānotie politikas dokumenti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ECC78-2DD1-4653-9002-47CE9D532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5999" y="1825625"/>
            <a:ext cx="3096000" cy="435133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lv-LV" i="0">
              <a:effectLst/>
            </a:endParaRPr>
          </a:p>
          <a:p>
            <a:pPr marL="0" indent="0">
              <a:buNone/>
            </a:pPr>
            <a:endParaRPr lang="lv-LV" i="0">
              <a:effectLst/>
            </a:endParaRPr>
          </a:p>
          <a:p>
            <a:pPr marL="0" indent="0">
              <a:buNone/>
            </a:pPr>
            <a:endParaRPr lang="lv-LV"/>
          </a:p>
          <a:p>
            <a:pPr marL="0" indent="0">
              <a:buNone/>
            </a:pPr>
            <a:endParaRPr lang="lv-LV"/>
          </a:p>
          <a:p>
            <a:pPr marL="0" indent="0">
              <a:buNone/>
            </a:pPr>
            <a:endParaRPr lang="lv-LV" i="0">
              <a:effectLst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1028B61-02E2-434E-9653-6D1907AA9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480" y="1825625"/>
            <a:ext cx="7845248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v-LV" dirty="0"/>
              <a:t>Plāns 2022. – 2024. gadam onkoloģijas pakalpojumu uzlabošanai (2021.gadā)</a:t>
            </a:r>
          </a:p>
          <a:p>
            <a:pPr algn="just"/>
            <a:r>
              <a:rPr lang="lv-LV" dirty="0"/>
              <a:t>Veselības nozares </a:t>
            </a:r>
            <a:r>
              <a:rPr lang="lv-LV" dirty="0" err="1"/>
              <a:t>digitalizācijas</a:t>
            </a:r>
            <a:r>
              <a:rPr lang="lv-LV" dirty="0"/>
              <a:t> stratēģija (2022.gadā) </a:t>
            </a:r>
          </a:p>
          <a:p>
            <a:pPr algn="just"/>
            <a:r>
              <a:rPr lang="lv-LV" dirty="0"/>
              <a:t>Plāns 2022.-2027.gadam HIV infekcijas, seksuālās transmisijas infekciju, B un C hepatīta izplatības ierobežošanai (2022.gadā)</a:t>
            </a:r>
          </a:p>
          <a:p>
            <a:pPr algn="just"/>
            <a:r>
              <a:rPr lang="lv-LV" dirty="0" err="1"/>
              <a:t>Antimikrobiālās</a:t>
            </a:r>
            <a:r>
              <a:rPr lang="lv-LV" dirty="0"/>
              <a:t> rezistences izplatības ierobežošanas rīcības plāns 2022.-2027. gadam (2022. gadā)</a:t>
            </a:r>
          </a:p>
          <a:p>
            <a:pPr algn="just"/>
            <a:r>
              <a:rPr lang="lv-LV" dirty="0"/>
              <a:t>Plāns 2022. – 2024. gadam psihiskās veselības aprūpes  pakalpojumu uzlabošanai (2022.gadā)</a:t>
            </a:r>
          </a:p>
          <a:p>
            <a:pPr algn="just"/>
            <a:r>
              <a:rPr lang="lv-LV" dirty="0"/>
              <a:t>Plāns 2022. – 2024. gadam reto slimību jomas uzlabošanai (2022.gadā)</a:t>
            </a:r>
          </a:p>
          <a:p>
            <a:pPr algn="just"/>
            <a:r>
              <a:rPr lang="lv-LV" dirty="0"/>
              <a:t>Veselības nozares cilvēkresursu stratēģija (2023.gadā)</a:t>
            </a:r>
          </a:p>
          <a:p>
            <a:pPr algn="just"/>
            <a:r>
              <a:rPr lang="lv-LV" dirty="0"/>
              <a:t>Plāns atkarību izraisošo vielu lietošanas un kaitējuma mazināšanai sabiedrībā (2023.gadā)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8684-522A-4B4D-ABC3-E2BB02AF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8117" y="6348217"/>
            <a:ext cx="78061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0423E1-44C6-4E03-9576-413CBCCCE18A}" type="slidenum">
              <a:rPr lang="lv-LV" smtClean="0"/>
              <a:pPr>
                <a:spcAft>
                  <a:spcPts val="600"/>
                </a:spcAft>
              </a:pPr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482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8899" y="3492896"/>
            <a:ext cx="6858000" cy="545703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Paldies!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3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620A9-7898-4833-89C8-5E45B9D6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83" y="1166069"/>
            <a:ext cx="6845418" cy="7724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lv-LV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B20D6B-8239-4643-BDBB-C3E14ED4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686" y="611881"/>
            <a:ext cx="6307082" cy="772459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CC3300"/>
                </a:solidFill>
                <a:cs typeface="Times New Roman" panose="02020603050405020304" pitchFamily="18" charset="0"/>
              </a:rPr>
              <a:t>Sabiedrības veselības rādītāji (1)</a:t>
            </a:r>
            <a:endParaRPr lang="lv-LV" dirty="0">
              <a:solidFill>
                <a:srgbClr val="CC33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F52BE-9D13-43FE-83AE-F44F91E3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3</a:t>
            </a:fld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15EC5-CE92-449D-B33C-4A7BA44C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2" y="2201247"/>
            <a:ext cx="2225113" cy="2455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2E153B-FF05-48AD-89D4-48A6A183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288" y="2201247"/>
            <a:ext cx="2103121" cy="2455506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BF04A6-7B14-4560-89CF-EED7A62A3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02" y="2040626"/>
            <a:ext cx="2475416" cy="2455506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B4B09B-C9D0-4F52-A752-6D437EF864C4}"/>
              </a:ext>
            </a:extLst>
          </p:cNvPr>
          <p:cNvSpPr txBox="1"/>
          <p:nvPr/>
        </p:nvSpPr>
        <p:spPr>
          <a:xfrm>
            <a:off x="138224" y="6405565"/>
            <a:ext cx="198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OECD un Eurostat dati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36056-FC8A-442A-B94C-8E0620A07E8F}"/>
              </a:ext>
            </a:extLst>
          </p:cNvPr>
          <p:cNvSpPr txBox="1"/>
          <p:nvPr/>
        </p:nvSpPr>
        <p:spPr>
          <a:xfrm>
            <a:off x="617982" y="4884827"/>
            <a:ext cx="182370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vietā (pēdējā) 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B015A-C237-4792-BC3E-73F27A81974B}"/>
              </a:ext>
            </a:extLst>
          </p:cNvPr>
          <p:cNvSpPr txBox="1"/>
          <p:nvPr/>
        </p:nvSpPr>
        <p:spPr>
          <a:xfrm>
            <a:off x="6135696" y="5045600"/>
            <a:ext cx="182370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vietā (pēdējā) 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8311F4-78FD-4156-BABB-AEA6744A67F2}"/>
              </a:ext>
            </a:extLst>
          </p:cNvPr>
          <p:cNvSpPr txBox="1"/>
          <p:nvPr/>
        </p:nvSpPr>
        <p:spPr>
          <a:xfrm>
            <a:off x="3453521" y="4997172"/>
            <a:ext cx="18237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vietā ES</a:t>
            </a:r>
          </a:p>
        </p:txBody>
      </p:sp>
    </p:spTree>
    <p:extLst>
      <p:ext uri="{BB962C8B-B14F-4D97-AF65-F5344CB8AC3E}">
        <p14:creationId xmlns:p14="http://schemas.microsoft.com/office/powerpoint/2010/main" val="309273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620A9-7898-4833-89C8-5E45B9D6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83" y="1166069"/>
            <a:ext cx="6845418" cy="7724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lv-LV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B20D6B-8239-4643-BDBB-C3E14ED4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31" y="515541"/>
            <a:ext cx="6307082" cy="772459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CC3300"/>
                </a:solidFill>
                <a:cs typeface="Times New Roman" panose="02020603050405020304" pitchFamily="18" charset="0"/>
              </a:rPr>
              <a:t>Sabiedrības veselības rādītāji (2)</a:t>
            </a:r>
            <a:endParaRPr lang="lv-LV" dirty="0">
              <a:solidFill>
                <a:srgbClr val="CC33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F52BE-9D13-43FE-83AE-F44F91E3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4</a:t>
            </a:fld>
            <a:endParaRPr lang="lv-LV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B4B09B-C9D0-4F52-A752-6D437EF864C4}"/>
              </a:ext>
            </a:extLst>
          </p:cNvPr>
          <p:cNvSpPr txBox="1"/>
          <p:nvPr/>
        </p:nvSpPr>
        <p:spPr>
          <a:xfrm>
            <a:off x="143838" y="6450979"/>
            <a:ext cx="197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Eurostat dati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78123-2986-4D50-A681-8089EC4DE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92" y="1733723"/>
            <a:ext cx="2424685" cy="2801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958BB-7A6C-49D7-8C8E-21061AAD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327" y="1749549"/>
            <a:ext cx="2345420" cy="2801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057E09-2C90-4A0E-81F9-4B63117FE925}"/>
              </a:ext>
            </a:extLst>
          </p:cNvPr>
          <p:cNvSpPr txBox="1"/>
          <p:nvPr/>
        </p:nvSpPr>
        <p:spPr>
          <a:xfrm>
            <a:off x="738130" y="4754685"/>
            <a:ext cx="3404211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Dienā vidēji nomirst </a:t>
            </a:r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cilvēki</a:t>
            </a:r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kuru nāves varēja novērst ar efektīviem sabiedrības veselības vai primārās profilakses pasākumiem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D775E-D880-4D47-AC91-4A861F154CBC}"/>
              </a:ext>
            </a:extLst>
          </p:cNvPr>
          <p:cNvSpPr txBox="1"/>
          <p:nvPr/>
        </p:nvSpPr>
        <p:spPr>
          <a:xfrm>
            <a:off x="5001660" y="4822420"/>
            <a:ext cx="3082154" cy="1247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Dienā vidēji nomirst </a:t>
            </a:r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cilvēki</a:t>
            </a:r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kuru nāves varēja novērst ar savlaicīgu un efektīvu ārstniecību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99E31-720A-433F-8635-0EF302DB6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697" y="3287923"/>
            <a:ext cx="184115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0829"/>
            <a:ext cx="6565900" cy="954000"/>
          </a:xfrm>
        </p:spPr>
        <p:txBody>
          <a:bodyPr>
            <a:noAutofit/>
          </a:bodyPr>
          <a:lstStyle/>
          <a:p>
            <a:r>
              <a:rPr lang="lv-LV" sz="2800" dirty="0">
                <a:solidFill>
                  <a:srgbClr val="CC3300"/>
                </a:solidFill>
              </a:rPr>
              <a:t>Ārstniecības personu skaits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1335600"/>
            <a:ext cx="5215181" cy="415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6868" y="6344010"/>
            <a:ext cx="13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i="1" dirty="0">
                <a:latin typeface="Garamond" panose="02020404030301010803" pitchFamily="18" charset="0"/>
              </a:rPr>
              <a:t>OECD,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66E08-A207-4C10-8716-DBFB4BBB2B34}"/>
              </a:ext>
            </a:extLst>
          </p:cNvPr>
          <p:cNvSpPr txBox="1"/>
          <p:nvPr/>
        </p:nvSpPr>
        <p:spPr>
          <a:xfrm>
            <a:off x="6553200" y="3557084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CC3300"/>
                </a:solidFill>
              </a:rPr>
              <a:t>Vidēji trūkst 300 ārstu un 8000 māsu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26934-EEDC-4B03-8887-42289D6E6CC9}"/>
              </a:ext>
            </a:extLst>
          </p:cNvPr>
          <p:cNvSpPr txBox="1"/>
          <p:nvPr/>
        </p:nvSpPr>
        <p:spPr>
          <a:xfrm>
            <a:off x="6104648" y="1470465"/>
            <a:ext cx="29244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Praktizējoši ārsti 3,3 uz 1000 iedz. (vidēji ES – 3,6)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C2ACF-F319-417C-AB1E-55B592595C0E}"/>
              </a:ext>
            </a:extLst>
          </p:cNvPr>
          <p:cNvSpPr txBox="1"/>
          <p:nvPr/>
        </p:nvSpPr>
        <p:spPr>
          <a:xfrm>
            <a:off x="6104648" y="2263763"/>
            <a:ext cx="292444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Praktizējošas medmāsas 4,4 uz 1000 iedz. (vidēji ES – 8,5)</a:t>
            </a:r>
          </a:p>
        </p:txBody>
      </p:sp>
    </p:spTree>
    <p:extLst>
      <p:ext uri="{BB962C8B-B14F-4D97-AF65-F5344CB8AC3E}">
        <p14:creationId xmlns:p14="http://schemas.microsoft.com/office/powerpoint/2010/main" val="335838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620A9-7898-4833-89C8-5E45B9D6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83" y="1166069"/>
            <a:ext cx="6845418" cy="7724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lv-LV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lv-LV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B20D6B-8239-4643-BDBB-C3E14ED4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217" y="611881"/>
            <a:ext cx="5661900" cy="772459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Veselības nozares finansējums</a:t>
            </a:r>
            <a:br>
              <a:rPr lang="lv-LV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br>
              <a:rPr lang="lv-LV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F52BE-9D13-43FE-83AE-F44F91E3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6</a:t>
            </a:fld>
            <a:endParaRPr lang="lv-LV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D9506-2827-4ABB-84C7-051A1458AE7B}"/>
              </a:ext>
            </a:extLst>
          </p:cNvPr>
          <p:cNvSpPr txBox="1"/>
          <p:nvPr/>
        </p:nvSpPr>
        <p:spPr>
          <a:xfrm>
            <a:off x="170123" y="6429659"/>
            <a:ext cx="199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Eurostat dati,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2EF27-F080-4849-95BD-480A7484F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88" y="2149725"/>
            <a:ext cx="3346453" cy="3204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10E6C3-7D98-46F3-8610-341256982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59" y="2073563"/>
            <a:ext cx="3208081" cy="3320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2AB31D-62DB-4F78-B349-195EC0138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689" y="5691931"/>
            <a:ext cx="1835055" cy="493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8F6135-159A-4946-89EE-D40DFD8FA745}"/>
              </a:ext>
            </a:extLst>
          </p:cNvPr>
          <p:cNvSpPr txBox="1"/>
          <p:nvPr/>
        </p:nvSpPr>
        <p:spPr>
          <a:xfrm>
            <a:off x="4997167" y="5691931"/>
            <a:ext cx="18237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vietā ES</a:t>
            </a:r>
          </a:p>
        </p:txBody>
      </p:sp>
    </p:spTree>
    <p:extLst>
      <p:ext uri="{BB962C8B-B14F-4D97-AF65-F5344CB8AC3E}">
        <p14:creationId xmlns:p14="http://schemas.microsoft.com/office/powerpoint/2010/main" val="119216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620A9-7898-4833-89C8-5E45B9D6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83" y="1166069"/>
            <a:ext cx="6845418" cy="54780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lv-LV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b="1" i="0" dirty="0">
                <a:effectLst/>
                <a:cs typeface="Times New Roman" panose="02020603050405020304" pitchFamily="18" charset="0"/>
              </a:rPr>
              <a:t>Veselība ir vērtība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Veselība visu nozaru politikās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Ilgtspēja un noturībspēja </a:t>
            </a:r>
            <a:r>
              <a:rPr lang="lv-LV" sz="1800" i="1" dirty="0">
                <a:effectLst/>
                <a:cs typeface="Times New Roman" panose="02020603050405020304" pitchFamily="18" charset="0"/>
              </a:rPr>
              <a:t>(ang. resilience)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Vienlīdzīgas tiesības un iespējas visiem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Nevienlīdzības mazināšana un sociālā iekļaušana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Solidaritāte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Indivīds veselības jomas centrā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Nepārtrauktība un sadarbība starp speciālistiem (integrēta aprūpe)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Kvalitāte, pacientu drošība un efektivitāte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lv-LV" sz="1800" i="0" dirty="0">
                <a:effectLst/>
                <a:cs typeface="Times New Roman" panose="02020603050405020304" pitchFamily="18" charset="0"/>
              </a:rPr>
              <a:t>Zināšanu, jaunāko tehnoloģiju un nozares datu izmantošana speciālistu sagatavošanā un veselības nodrošināšanā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B20D6B-8239-4643-BDBB-C3E14ED4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215" y="572396"/>
            <a:ext cx="6845417" cy="524411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Sabiedrības veselības p</a:t>
            </a:r>
            <a:r>
              <a:rPr lang="lv-LV" b="1" dirty="0">
                <a:solidFill>
                  <a:srgbClr val="BE5000"/>
                </a:solidFill>
                <a:cs typeface="Times New Roman" panose="02020603050405020304" pitchFamily="18" charset="0"/>
              </a:rPr>
              <a:t>olitikas principi</a:t>
            </a:r>
            <a:endParaRPr lang="lv-LV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F52BE-9D13-43FE-83AE-F44F91E3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6950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1229A0-4716-4264-8074-EAE8837C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1335600"/>
            <a:ext cx="8682985" cy="5140800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lv-LV" b="0" i="0" dirty="0">
              <a:solidFill>
                <a:srgbClr val="000000"/>
              </a:solidFill>
              <a:effectLst/>
            </a:endParaRPr>
          </a:p>
          <a:p>
            <a:pPr marL="914400" lvl="1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lv-LV" b="0" i="0" dirty="0">
                <a:solidFill>
                  <a:srgbClr val="000000"/>
                </a:solidFill>
                <a:effectLst/>
              </a:rPr>
              <a:t>Veselīgs un aktīvs dzīvesveids</a:t>
            </a:r>
          </a:p>
          <a:p>
            <a:pPr marL="914400" lvl="1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lv-LV" b="0" i="0" dirty="0">
                <a:solidFill>
                  <a:srgbClr val="000000"/>
                </a:solidFill>
                <a:effectLst/>
              </a:rPr>
              <a:t>Infekciju izplatības mazināšana </a:t>
            </a:r>
          </a:p>
          <a:p>
            <a:pPr marL="914400" lvl="1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lv-LV" b="0" i="0" dirty="0">
                <a:solidFill>
                  <a:srgbClr val="000000"/>
                </a:solidFill>
                <a:effectLst/>
              </a:rPr>
              <a:t>Uz cilvēku centrēta un integrēta veselības aprūpe</a:t>
            </a:r>
          </a:p>
          <a:p>
            <a:pPr marL="457200" lvl="1" indent="0" fontAlgn="base">
              <a:buNone/>
            </a:pPr>
            <a:endParaRPr lang="lv-LV" b="0" i="0" dirty="0">
              <a:solidFill>
                <a:srgbClr val="000000"/>
              </a:solidFill>
              <a:effectLst/>
            </a:endParaRP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lv-LV" b="0" i="0" dirty="0">
                <a:solidFill>
                  <a:srgbClr val="000000"/>
                </a:solidFill>
                <a:effectLst/>
              </a:rPr>
              <a:t>Zāļu un veselības aprūpes pakalpojumu pieejamība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lv-LV" b="0" i="0" dirty="0">
                <a:solidFill>
                  <a:srgbClr val="000000"/>
                </a:solidFill>
                <a:effectLst/>
              </a:rPr>
              <a:t>Veselības aprūpes pakalpojumu koordinēšana un pēctecība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lv-LV" b="0" i="0" dirty="0">
                <a:solidFill>
                  <a:srgbClr val="000000"/>
                </a:solidFill>
                <a:effectLst/>
              </a:rPr>
              <a:t>Pacienta un viņa ģimenes iesaiste veselības aprūpē</a:t>
            </a:r>
          </a:p>
          <a:p>
            <a:pPr marL="1371600" lvl="2" indent="-457200" fontAlgn="base">
              <a:buFont typeface="+mj-lt"/>
              <a:buAutoNum type="arabicPeriod"/>
            </a:pPr>
            <a:endParaRPr lang="lv-LV" b="0" i="0" dirty="0">
              <a:solidFill>
                <a:srgbClr val="000000"/>
              </a:solidFill>
              <a:effectLst/>
            </a:endParaRPr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lv-LV" b="0" i="0" dirty="0">
                <a:solidFill>
                  <a:srgbClr val="000000"/>
                </a:solidFill>
                <a:effectLst/>
              </a:rPr>
              <a:t>4. Cilvēkresursu nodrošinājums un prasmju pilnveide </a:t>
            </a:r>
          </a:p>
          <a:p>
            <a:pPr marL="457200" lvl="1" indent="0" algn="just" fontAlgn="base">
              <a:lnSpc>
                <a:spcPct val="150000"/>
              </a:lnSpc>
              <a:buNone/>
            </a:pPr>
            <a:r>
              <a:rPr lang="lv-LV" b="0" i="0" dirty="0">
                <a:solidFill>
                  <a:srgbClr val="000000"/>
                </a:solidFill>
                <a:effectLst/>
              </a:rPr>
              <a:t>5. Veselības aprūpes ilgtspēja, pārvaldības stiprināšana, efektīva veselības aprūpes resursu izlietošana 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DC846-AED1-49BE-AF8D-C5BBD6FD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Pamatnostādņu rīcības virzieni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E905-7618-4065-8B84-3C6EFC04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4026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A1EFDB-605F-4406-BD21-CF970E73A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35635"/>
              </p:ext>
            </p:extLst>
          </p:nvPr>
        </p:nvGraphicFramePr>
        <p:xfrm>
          <a:off x="661040" y="1335600"/>
          <a:ext cx="7821919" cy="545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814">
                  <a:extLst>
                    <a:ext uri="{9D8B030D-6E8A-4147-A177-3AD203B41FA5}">
                      <a16:colId xmlns:a16="http://schemas.microsoft.com/office/drawing/2014/main" val="1357793250"/>
                    </a:ext>
                  </a:extLst>
                </a:gridCol>
                <a:gridCol w="1535837">
                  <a:extLst>
                    <a:ext uri="{9D8B030D-6E8A-4147-A177-3AD203B41FA5}">
                      <a16:colId xmlns:a16="http://schemas.microsoft.com/office/drawing/2014/main" val="3765659144"/>
                    </a:ext>
                  </a:extLst>
                </a:gridCol>
                <a:gridCol w="1675268">
                  <a:extLst>
                    <a:ext uri="{9D8B030D-6E8A-4147-A177-3AD203B41FA5}">
                      <a16:colId xmlns:a16="http://schemas.microsoft.com/office/drawing/2014/main" val="324193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Papildus nepieciešamais valsts budžets 2023.-2027.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ESF+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8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Veselības veicināšanas pasākumi, </a:t>
                      </a:r>
                      <a:r>
                        <a:rPr lang="lv-LV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veselībpratība</a:t>
                      </a: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sabiedrības iesaiste, informēšana, speciālistu izglītošana, selektīvās profilakses pasākumi</a:t>
                      </a:r>
                    </a:p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Dzeramā ūdens kvalitātes uzlabošana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milj. (VM)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 4.1.2. </a:t>
                      </a:r>
                    </a:p>
                    <a:p>
                      <a:pPr algn="ctr" fontAlgn="b"/>
                      <a:r>
                        <a:rPr lang="lv-LV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Kopā 31 milj. EUR (VM)</a:t>
                      </a:r>
                    </a:p>
                    <a:p>
                      <a:pPr algn="ctr" fontAlgn="b"/>
                      <a:r>
                        <a:rPr lang="lv-LV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2.2.1.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758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Dopings – izglītošana, pētījumi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349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Valsts apmaksāta smēķēšanas atmešanas programma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544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Valsts apmaksātas kontracepcijas pieejamību sievietēm, kuras ir pakļautas sociālās atstumtības un nabadzības riskam,  un jauniešiem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106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Izstrādāt un ieviest vadlīnijas ņirgāšanās mazināšanai  izglītības iestādēs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793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Izglītības iestāžu iekštelpu vides pētījumi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533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Darba devēju izglītošana par veselības veicināšanu darba vietās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156 000 (LM)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493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Finansējuma palielināšana izglītojamo ēdināšanai (1.-4.klase)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milj.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(IZM)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634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Vienota pārtikas sastāva un patēriņa datubāzes attīstīšana un uzturēšana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 milj. (ZM)</a:t>
                      </a:r>
                      <a:b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604140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C0DC846-AED1-49BE-AF8D-C5BBD6FD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  <a:t>1. RV Veselīgs un aktīvs dzīvesveids</a:t>
            </a:r>
            <a:br>
              <a:rPr lang="lv-LV" dirty="0">
                <a:solidFill>
                  <a:srgbClr val="BE5000"/>
                </a:solidFill>
                <a:cs typeface="Times New Roman" panose="02020603050405020304" pitchFamily="18" charset="0"/>
              </a:rPr>
            </a:br>
            <a:r>
              <a:rPr lang="lv-LV" sz="2000" dirty="0">
                <a:solidFill>
                  <a:srgbClr val="BE5000"/>
                </a:solidFill>
                <a:cs typeface="Times New Roman" panose="02020603050405020304" pitchFamily="18" charset="0"/>
              </a:rPr>
              <a:t>Pasākumi, kuriem nepieciešams papildus finansējums, milj. EUR</a:t>
            </a:r>
            <a:endParaRPr lang="lv-LV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E905-7618-4065-8B84-3C6EFC04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89877752"/>
      </p:ext>
    </p:extLst>
  </p:cSld>
  <p:clrMapOvr>
    <a:masterClrMapping/>
  </p:clrMapOvr>
</p:sld>
</file>

<file path=ppt/theme/theme1.xml><?xml version="1.0" encoding="utf-8"?>
<a:theme xmlns:a="http://schemas.openxmlformats.org/drawingml/2006/main" name="VM identit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57C698-3AAC-498C-A528-18E56CC2B9F5}" vid="{ED0566A1-2429-4C8D-A927-FBF77DE16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VM prezentacijas sagatave LV</Template>
  <TotalTime>11041</TotalTime>
  <Words>1195</Words>
  <Application>Microsoft Office PowerPoint</Application>
  <PresentationFormat>On-screen Show (4:3)</PresentationFormat>
  <Paragraphs>264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Verdana</vt:lpstr>
      <vt:lpstr>Wingdings</vt:lpstr>
      <vt:lpstr>VM identitate</vt:lpstr>
      <vt:lpstr>Sabiedrības veselības pamatnostādnes  2021.-2027. gadam</vt:lpstr>
      <vt:lpstr>Pamatnostādņu mērķis</vt:lpstr>
      <vt:lpstr>Sabiedrības veselības rādītāji (1)</vt:lpstr>
      <vt:lpstr>Sabiedrības veselības rādītāji (2)</vt:lpstr>
      <vt:lpstr>Ārstniecības personu skaits</vt:lpstr>
      <vt:lpstr>Veselības nozares finansējums  </vt:lpstr>
      <vt:lpstr>Sabiedrības veselības politikas principi</vt:lpstr>
      <vt:lpstr>Pamatnostādņu rīcības virzieni</vt:lpstr>
      <vt:lpstr>1. RV Veselīgs un aktīvs dzīvesveids Pasākumi, kuriem nepieciešams papildus finansējums, milj. EUR</vt:lpstr>
      <vt:lpstr>Politikas rezultāti</vt:lpstr>
      <vt:lpstr>2.RV Infekciju izplatības mazināšana Pasākumi, kuriem nepieciešams papildus finansējums, milj. EUR</vt:lpstr>
      <vt:lpstr>Politikas rezultāti</vt:lpstr>
      <vt:lpstr>Kvalitatīva un pieejama veselības aprūpe</vt:lpstr>
      <vt:lpstr>3. RV Uz cilvēku centrēta un integrēta veselības aprūpe Pasākumi, kuriem nepieciešams papildus finansējums, milj. EUR</vt:lpstr>
      <vt:lpstr>4. RV Cilvēkresursu nodrošinājums un prasmju pilnveide Papildus nepieciešamais finansējums, milj. EUR</vt:lpstr>
      <vt:lpstr>5. RV Veselības aprūpes ilgtspēja, pārvaldības stiprināšana, efektīva veselības aprūpes resursu izlietošana   Papildus nepieciešamais finansējums, milj. EUR</vt:lpstr>
      <vt:lpstr>Politikas rezultāti</vt:lpstr>
      <vt:lpstr>Politikas rezultāti </vt:lpstr>
      <vt:lpstr>Plānotais papildus nepieciešamais VB finansējums 2021.-2027.gadā</vt:lpstr>
      <vt:lpstr>Valsts budžets veselības aprūpei  2013.-2020.gadā</vt:lpstr>
      <vt:lpstr>Pamatnostādnēs plānotie politikas dokumenti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Finansējums atlīdzības pārrēķinu nodrošināšanai neatliekamās medicīniskās palīdzības un pacientu uzņemšanas nodaļās</dc:title>
  <dc:creator>Lāsma Zandberga</dc:creator>
  <cp:lastModifiedBy>Laura Boltāne</cp:lastModifiedBy>
  <cp:revision>673</cp:revision>
  <cp:lastPrinted>2019-11-08T10:59:11Z</cp:lastPrinted>
  <dcterms:created xsi:type="dcterms:W3CDTF">2017-03-21T08:44:43Z</dcterms:created>
  <dcterms:modified xsi:type="dcterms:W3CDTF">2021-10-20T06:56:33Z</dcterms:modified>
</cp:coreProperties>
</file>